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73" r:id="rId10"/>
    <p:sldId id="276" r:id="rId11"/>
    <p:sldId id="277" r:id="rId12"/>
    <p:sldId id="278" r:id="rId13"/>
    <p:sldId id="275" r:id="rId14"/>
    <p:sldId id="274" r:id="rId15"/>
    <p:sldId id="279" r:id="rId16"/>
    <p:sldId id="280" r:id="rId17"/>
    <p:sldId id="281" r:id="rId18"/>
    <p:sldId id="266" r:id="rId19"/>
    <p:sldId id="265" r:id="rId20"/>
    <p:sldId id="264" r:id="rId21"/>
    <p:sldId id="282" r:id="rId22"/>
    <p:sldId id="283" r:id="rId23"/>
    <p:sldId id="284" r:id="rId24"/>
    <p:sldId id="267" r:id="rId25"/>
    <p:sldId id="299" r:id="rId26"/>
    <p:sldId id="300" r:id="rId27"/>
    <p:sldId id="268" r:id="rId28"/>
    <p:sldId id="301" r:id="rId29"/>
    <p:sldId id="272" r:id="rId30"/>
    <p:sldId id="271" r:id="rId31"/>
    <p:sldId id="270" r:id="rId32"/>
    <p:sldId id="269" r:id="rId33"/>
    <p:sldId id="292" r:id="rId34"/>
    <p:sldId id="293" r:id="rId35"/>
    <p:sldId id="285" r:id="rId36"/>
    <p:sldId id="290" r:id="rId37"/>
    <p:sldId id="288" r:id="rId38"/>
    <p:sldId id="287" r:id="rId39"/>
    <p:sldId id="289" r:id="rId40"/>
    <p:sldId id="291" r:id="rId41"/>
    <p:sldId id="286" r:id="rId42"/>
    <p:sldId id="294" r:id="rId43"/>
    <p:sldId id="295" r:id="rId44"/>
    <p:sldId id="296" r:id="rId45"/>
    <p:sldId id="297" r:id="rId46"/>
    <p:sldId id="298" r:id="rId4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115" d="100"/>
          <a:sy n="115" d="100"/>
        </p:scale>
        <p:origin x="-68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202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CE56-3CB9-41D1-BCDE-024CAAA14DE7}" type="datetimeFigureOut">
              <a:rPr lang="nl-NL" smtClean="0"/>
              <a:pPr/>
              <a:t>22-9-2013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70F9-B3DD-4B7D-A749-27D29FC8862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0139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CE56-3CB9-41D1-BCDE-024CAAA14DE7}" type="datetimeFigureOut">
              <a:rPr lang="nl-NL" smtClean="0"/>
              <a:pPr/>
              <a:t>22-9-2013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70F9-B3DD-4B7D-A749-27D29FC8862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0895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CE56-3CB9-41D1-BCDE-024CAAA14DE7}" type="datetimeFigureOut">
              <a:rPr lang="nl-NL" smtClean="0"/>
              <a:pPr/>
              <a:t>22-9-2013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70F9-B3DD-4B7D-A749-27D29FC8862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2846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CE56-3CB9-41D1-BCDE-024CAAA14DE7}" type="datetimeFigureOut">
              <a:rPr lang="nl-NL" smtClean="0"/>
              <a:pPr/>
              <a:t>22-9-2013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70F9-B3DD-4B7D-A749-27D29FC8862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799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CE56-3CB9-41D1-BCDE-024CAAA14DE7}" type="datetimeFigureOut">
              <a:rPr lang="nl-NL" smtClean="0"/>
              <a:pPr/>
              <a:t>22-9-2013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70F9-B3DD-4B7D-A749-27D29FC8862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8472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CE56-3CB9-41D1-BCDE-024CAAA14DE7}" type="datetimeFigureOut">
              <a:rPr lang="nl-NL" smtClean="0"/>
              <a:pPr/>
              <a:t>22-9-2013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70F9-B3DD-4B7D-A749-27D29FC8862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1726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CE56-3CB9-41D1-BCDE-024CAAA14DE7}" type="datetimeFigureOut">
              <a:rPr lang="nl-NL" smtClean="0"/>
              <a:pPr/>
              <a:t>22-9-2013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70F9-B3DD-4B7D-A749-27D29FC8862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1320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CE56-3CB9-41D1-BCDE-024CAAA14DE7}" type="datetimeFigureOut">
              <a:rPr lang="nl-NL" smtClean="0"/>
              <a:pPr/>
              <a:t>22-9-2013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70F9-B3DD-4B7D-A749-27D29FC8862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583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CE56-3CB9-41D1-BCDE-024CAAA14DE7}" type="datetimeFigureOut">
              <a:rPr lang="nl-NL" smtClean="0"/>
              <a:pPr/>
              <a:t>22-9-2013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70F9-B3DD-4B7D-A749-27D29FC8862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1334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CE56-3CB9-41D1-BCDE-024CAAA14DE7}" type="datetimeFigureOut">
              <a:rPr lang="nl-NL" smtClean="0"/>
              <a:pPr/>
              <a:t>22-9-2013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70F9-B3DD-4B7D-A749-27D29FC8862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6488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CE56-3CB9-41D1-BCDE-024CAAA14DE7}" type="datetimeFigureOut">
              <a:rPr lang="nl-NL" smtClean="0"/>
              <a:pPr/>
              <a:t>22-9-2013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70F9-B3DD-4B7D-A749-27D29FC8862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7854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1CE56-3CB9-41D1-BCDE-024CAAA14DE7}" type="datetimeFigureOut">
              <a:rPr lang="nl-NL" smtClean="0"/>
              <a:pPr/>
              <a:t>22-9-2013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970F9-B3DD-4B7D-A749-27D29FC8862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430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2232247"/>
          </a:xfrm>
        </p:spPr>
        <p:txBody>
          <a:bodyPr>
            <a:normAutofit/>
          </a:bodyPr>
          <a:lstStyle/>
          <a:p>
            <a:r>
              <a:rPr lang="nl-NL" sz="4800" dirty="0" smtClean="0"/>
              <a:t>Heup- en </a:t>
            </a:r>
            <a:r>
              <a:rPr lang="nl-NL" sz="4800" dirty="0" err="1" smtClean="0"/>
              <a:t>elleboog</a:t>
            </a:r>
            <a:r>
              <a:rPr lang="nl-NL" sz="4800" dirty="0" smtClean="0"/>
              <a:t> dysplasie</a:t>
            </a:r>
            <a:endParaRPr lang="nl-NL" sz="48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99592" y="2564904"/>
            <a:ext cx="6872808" cy="3073896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10" y="2293540"/>
            <a:ext cx="2855940" cy="308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753" y="2348880"/>
            <a:ext cx="4631365" cy="297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1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Behandeling.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Bij jonge honden: operatief: bekkenkanteling</a:t>
            </a:r>
          </a:p>
          <a:p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852936"/>
            <a:ext cx="252028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05100"/>
            <a:ext cx="3214464" cy="2776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81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Behandeling.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Voeding </a:t>
            </a:r>
            <a:r>
              <a:rPr lang="nl-NL" dirty="0"/>
              <a:t>en beweging aanpassen: schraal houden; naast de fiets lopen, zwemmen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575795"/>
            <a:ext cx="27241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50912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36912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1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9405"/>
            <a:ext cx="8229600" cy="1143000"/>
          </a:xfrm>
        </p:spPr>
        <p:txBody>
          <a:bodyPr/>
          <a:lstStyle/>
          <a:p>
            <a:r>
              <a:rPr lang="nl-NL" dirty="0"/>
              <a:t>Behandeling.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nl-NL" dirty="0" err="1" smtClean="0"/>
              <a:t>Heupkop</a:t>
            </a:r>
            <a:r>
              <a:rPr lang="nl-NL" dirty="0" smtClean="0"/>
              <a:t> resectie/ heupprothese.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11" y="1844824"/>
            <a:ext cx="4475311" cy="4746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95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HD- foto’s.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Vanaf 12 maanden; zeer grote rassen vanaf 18 mnd.</a:t>
            </a:r>
          </a:p>
          <a:p>
            <a:r>
              <a:rPr lang="nl-NL" dirty="0" smtClean="0"/>
              <a:t>Opsturen naar Raad van Beheer ter beoordeling.</a:t>
            </a:r>
          </a:p>
          <a:p>
            <a:r>
              <a:rPr lang="nl-NL" dirty="0" smtClean="0"/>
              <a:t>Tegenwoordig één opname van gestrekte heupen.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457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HD- foto’s.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Beoordeling </a:t>
            </a:r>
            <a:r>
              <a:rPr lang="nl-NL" smtClean="0"/>
              <a:t>HD </a:t>
            </a:r>
            <a:r>
              <a:rPr lang="nl-NL" smtClean="0"/>
              <a:t>foto’s:</a:t>
            </a:r>
            <a:endParaRPr lang="nl-NL" dirty="0" smtClean="0"/>
          </a:p>
          <a:p>
            <a:r>
              <a:rPr lang="nl-NL" dirty="0" smtClean="0"/>
              <a:t>Vorm heupkoppen en heupkommen</a:t>
            </a:r>
          </a:p>
          <a:p>
            <a:r>
              <a:rPr lang="nl-NL" dirty="0" smtClean="0"/>
              <a:t>Diepte heupkommen.</a:t>
            </a:r>
          </a:p>
          <a:p>
            <a:r>
              <a:rPr lang="nl-NL" dirty="0"/>
              <a:t>Aansluiting van </a:t>
            </a:r>
            <a:r>
              <a:rPr lang="nl-NL" dirty="0" smtClean="0"/>
              <a:t>heupkoppen in heupkommen.</a:t>
            </a:r>
          </a:p>
          <a:p>
            <a:r>
              <a:rPr lang="nl-NL" dirty="0" smtClean="0"/>
              <a:t>Aanwezigheid botwoekering langs randen heupgewrichten.( </a:t>
            </a:r>
            <a:r>
              <a:rPr lang="nl-NL" dirty="0" err="1" smtClean="0"/>
              <a:t>Arthrose</a:t>
            </a:r>
            <a:r>
              <a:rPr lang="nl-NL" dirty="0" smtClean="0"/>
              <a:t>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844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HD- foto’s.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Normering bij beoordeling:</a:t>
            </a:r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996518"/>
              </p:ext>
            </p:extLst>
          </p:nvPr>
        </p:nvGraphicFramePr>
        <p:xfrm>
          <a:off x="1547664" y="3429000"/>
          <a:ext cx="6096000" cy="248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Was eerst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Is nu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betekenis</a:t>
                      </a:r>
                      <a:endParaRPr lang="nl-NL" dirty="0"/>
                    </a:p>
                  </a:txBody>
                  <a:tcPr/>
                </a:tc>
              </a:tr>
              <a:tr h="133216">
                <a:tc>
                  <a:txBody>
                    <a:bodyPr/>
                    <a:lstStyle/>
                    <a:p>
                      <a:r>
                        <a:rPr lang="nl-NL" dirty="0" smtClean="0"/>
                        <a:t>HD-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HD 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vrij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HD Tc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HD B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overgangsvorm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HD ±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HD C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In lichte mate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HD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HD 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positief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HD ++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HD 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Positief  in optima forma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295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Norbergwaarde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/>
          <a:lstStyle/>
          <a:p>
            <a:r>
              <a:rPr lang="nl-NL" dirty="0" smtClean="0"/>
              <a:t>Middelpunt van beide heupkoppen verbonden door een lijn (B).</a:t>
            </a:r>
          </a:p>
          <a:p>
            <a:r>
              <a:rPr lang="nl-NL" dirty="0" smtClean="0"/>
              <a:t>Lijn vanaf rand heupgewricht door middelpunt heupkoppen getrokken ( A)</a:t>
            </a:r>
          </a:p>
          <a:p>
            <a:r>
              <a:rPr lang="nl-NL" dirty="0" smtClean="0"/>
              <a:t>Hoek die lijn C  in middelpunt </a:t>
            </a:r>
            <a:r>
              <a:rPr lang="nl-NL" dirty="0" err="1" smtClean="0"/>
              <a:t>heupkop</a:t>
            </a:r>
            <a:r>
              <a:rPr lang="nl-NL" dirty="0" smtClean="0"/>
              <a:t> maakt, min 90, is de </a:t>
            </a:r>
            <a:r>
              <a:rPr lang="nl-NL" dirty="0" err="1" smtClean="0"/>
              <a:t>Norbergwaarde</a:t>
            </a:r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77072"/>
            <a:ext cx="207645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353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Norbergwaarde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err="1" smtClean="0"/>
              <a:t>Norbergwaarde</a:t>
            </a:r>
            <a:r>
              <a:rPr lang="nl-NL" dirty="0" smtClean="0"/>
              <a:t> moet minimaal 15 zijn.</a:t>
            </a:r>
          </a:p>
          <a:p>
            <a:r>
              <a:rPr lang="nl-NL" dirty="0" smtClean="0"/>
              <a:t>Dus som van beide heupen minimaal 30.</a:t>
            </a:r>
          </a:p>
          <a:p>
            <a:r>
              <a:rPr lang="nl-NL" dirty="0" smtClean="0"/>
              <a:t>Beoordeling op vorm heupkomen aansluiting </a:t>
            </a:r>
            <a:r>
              <a:rPr lang="nl-NL" dirty="0" err="1" smtClean="0"/>
              <a:t>heupkop</a:t>
            </a:r>
            <a:r>
              <a:rPr lang="nl-NL" dirty="0" smtClean="0"/>
              <a:t>.</a:t>
            </a:r>
          </a:p>
          <a:p>
            <a:r>
              <a:rPr lang="nl-NL" dirty="0" smtClean="0"/>
              <a:t>Lagere </a:t>
            </a:r>
            <a:r>
              <a:rPr lang="nl-NL" dirty="0" err="1" smtClean="0"/>
              <a:t>Norbergwaarde</a:t>
            </a:r>
            <a:r>
              <a:rPr lang="nl-NL" dirty="0" smtClean="0"/>
              <a:t>: HD</a:t>
            </a:r>
          </a:p>
          <a:p>
            <a:r>
              <a:rPr lang="nl-NL" dirty="0" smtClean="0"/>
              <a:t>Hogere </a:t>
            </a:r>
            <a:r>
              <a:rPr lang="nl-NL" dirty="0" err="1" smtClean="0"/>
              <a:t>Norbergwaarde</a:t>
            </a:r>
            <a:r>
              <a:rPr lang="nl-NL" dirty="0" smtClean="0"/>
              <a:t> en toch HD? Als er </a:t>
            </a:r>
            <a:r>
              <a:rPr lang="nl-NL" dirty="0" err="1" smtClean="0"/>
              <a:t>arthrose</a:t>
            </a:r>
            <a:r>
              <a:rPr lang="nl-NL" dirty="0" smtClean="0"/>
              <a:t> is of aansluiting van </a:t>
            </a:r>
            <a:r>
              <a:rPr lang="nl-NL" dirty="0" err="1" smtClean="0"/>
              <a:t>heupkop</a:t>
            </a:r>
            <a:r>
              <a:rPr lang="nl-NL" dirty="0" smtClean="0"/>
              <a:t> niet overal gelijk is: incongruentie van heupgewricht.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92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Penn</a:t>
            </a:r>
            <a:r>
              <a:rPr lang="nl-NL" dirty="0" smtClean="0"/>
              <a:t>- HIP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 1983 in Amerika ontwikkeld op de faculteit diergeneeskunde van de </a:t>
            </a:r>
            <a:r>
              <a:rPr lang="nl-NL" b="1" dirty="0" smtClean="0"/>
              <a:t>Penn</a:t>
            </a:r>
            <a:r>
              <a:rPr lang="nl-NL" dirty="0" smtClean="0"/>
              <a:t>sylvania universiteit.</a:t>
            </a:r>
          </a:p>
          <a:p>
            <a:r>
              <a:rPr lang="nl-NL" dirty="0" smtClean="0"/>
              <a:t>Pennsylvania hip </a:t>
            </a:r>
            <a:r>
              <a:rPr lang="nl-NL" dirty="0" err="1" smtClean="0"/>
              <a:t>improvement</a:t>
            </a:r>
            <a:r>
              <a:rPr lang="nl-NL" dirty="0" smtClean="0"/>
              <a:t> </a:t>
            </a:r>
            <a:r>
              <a:rPr lang="nl-NL" dirty="0" err="1" smtClean="0"/>
              <a:t>programme</a:t>
            </a:r>
            <a:r>
              <a:rPr lang="nl-NL" dirty="0" smtClean="0"/>
              <a:t>.</a:t>
            </a:r>
          </a:p>
          <a:p>
            <a:r>
              <a:rPr lang="nl-NL" dirty="0" smtClean="0"/>
              <a:t>Al betrouwbare voorspellingen vanaf 16 weken.</a:t>
            </a:r>
          </a:p>
          <a:p>
            <a:r>
              <a:rPr lang="nl-NL" dirty="0" smtClean="0"/>
              <a:t>3 opnames: VD met gestrekte poten; compressie en distractie opname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269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Penn</a:t>
            </a:r>
            <a:r>
              <a:rPr lang="nl-NL" dirty="0"/>
              <a:t>- HIP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nl-NL" dirty="0" smtClean="0"/>
              <a:t>VD opname met gestrekte poten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8471" y="2245354"/>
            <a:ext cx="2377646" cy="381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Doel van de opnames: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Beoordelen vorm kop en kom</a:t>
            </a:r>
          </a:p>
          <a:p>
            <a:r>
              <a:rPr lang="nl-NL" dirty="0" smtClean="0"/>
              <a:t>Beoordelen pasvorm en eenheid heupgewricht.</a:t>
            </a:r>
          </a:p>
          <a:p>
            <a:r>
              <a:rPr lang="nl-NL" dirty="0" smtClean="0"/>
              <a:t>Beoordelen hoeveelheid speling in het heupgewricht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517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</a:t>
            </a:r>
            <a:r>
              <a:rPr lang="nl-NL" dirty="0" smtClean="0"/>
              <a:t>eupdysplasie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Erfelijk</a:t>
            </a:r>
          </a:p>
          <a:p>
            <a:endParaRPr lang="nl-NL" dirty="0"/>
          </a:p>
          <a:p>
            <a:r>
              <a:rPr lang="nl-NL" dirty="0"/>
              <a:t>Slecht ontwikkelde </a:t>
            </a:r>
            <a:r>
              <a:rPr lang="nl-NL" dirty="0" err="1"/>
              <a:t>heupkom</a:t>
            </a:r>
            <a:r>
              <a:rPr lang="nl-NL" dirty="0"/>
              <a:t>, te platte </a:t>
            </a:r>
            <a:r>
              <a:rPr lang="nl-NL" dirty="0" err="1"/>
              <a:t>heupkop</a:t>
            </a:r>
            <a:r>
              <a:rPr lang="nl-NL" dirty="0"/>
              <a:t>; slechte aansluiting in kop/ kom in heupgewricht</a:t>
            </a:r>
            <a:r>
              <a:rPr lang="nl-NL" dirty="0" smtClean="0"/>
              <a:t>.</a:t>
            </a:r>
          </a:p>
          <a:p>
            <a:r>
              <a:rPr lang="nl-NL" dirty="0" smtClean="0"/>
              <a:t>Gewicht van invloed.</a:t>
            </a:r>
          </a:p>
          <a:p>
            <a:endParaRPr lang="nl-NL" dirty="0" smtClean="0"/>
          </a:p>
          <a:p>
            <a:r>
              <a:rPr lang="nl-NL" dirty="0" smtClean="0"/>
              <a:t>Voeding?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596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Penn</a:t>
            </a:r>
            <a:r>
              <a:rPr lang="nl-NL" dirty="0" smtClean="0"/>
              <a:t>-HIP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"/>
          </p:nvPr>
        </p:nvSpPr>
        <p:spPr>
          <a:xfrm>
            <a:off x="683568" y="1916832"/>
            <a:ext cx="4040188" cy="639762"/>
          </a:xfrm>
        </p:spPr>
        <p:txBody>
          <a:bodyPr>
            <a:normAutofit fontScale="25000" lnSpcReduction="20000"/>
          </a:bodyPr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sz="9600" dirty="0" smtClean="0"/>
          </a:p>
          <a:p>
            <a:endParaRPr lang="nl-NL" sz="9600" dirty="0"/>
          </a:p>
          <a:p>
            <a:endParaRPr lang="nl-NL" sz="9600" dirty="0" smtClean="0"/>
          </a:p>
          <a:p>
            <a:endParaRPr lang="nl-NL" sz="9600" dirty="0"/>
          </a:p>
          <a:p>
            <a:endParaRPr lang="nl-NL" sz="9600" dirty="0" smtClean="0"/>
          </a:p>
          <a:p>
            <a:r>
              <a:rPr lang="nl-NL" sz="9600" dirty="0" smtClean="0"/>
              <a:t>Distractie opname</a:t>
            </a:r>
          </a:p>
          <a:p>
            <a:endParaRPr lang="nl-NL" sz="9600" dirty="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673" y="2705642"/>
            <a:ext cx="3615241" cy="2889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jdelijke aanduiding voor tekst 7"/>
          <p:cNvSpPr>
            <a:spLocks noGrp="1"/>
          </p:cNvSpPr>
          <p:nvPr>
            <p:ph type="body" sz="quarter" idx="3"/>
          </p:nvPr>
        </p:nvSpPr>
        <p:spPr>
          <a:xfrm>
            <a:off x="4636851" y="1556792"/>
            <a:ext cx="4041775" cy="639762"/>
          </a:xfrm>
        </p:spPr>
        <p:txBody>
          <a:bodyPr>
            <a:normAutofit fontScale="55000" lnSpcReduction="20000"/>
          </a:bodyPr>
          <a:lstStyle/>
          <a:p>
            <a:r>
              <a:rPr lang="nl-NL" dirty="0" smtClean="0"/>
              <a:t>	</a:t>
            </a:r>
          </a:p>
          <a:p>
            <a:r>
              <a:rPr lang="nl-NL" sz="3100" dirty="0" smtClean="0"/>
              <a:t>	</a:t>
            </a:r>
            <a:r>
              <a:rPr lang="nl-NL" sz="3800" dirty="0" smtClean="0"/>
              <a:t> </a:t>
            </a:r>
            <a:r>
              <a:rPr lang="nl-NL" sz="4400" dirty="0" smtClean="0"/>
              <a:t>Compressie opname</a:t>
            </a:r>
            <a:endParaRPr lang="nl-NL" sz="4400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4"/>
          </p:nvPr>
        </p:nvSpPr>
        <p:spPr>
          <a:xfrm>
            <a:off x="4716016" y="2420888"/>
            <a:ext cx="4041775" cy="3951288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285" y="2564904"/>
            <a:ext cx="3595414" cy="287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270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Penn</a:t>
            </a:r>
            <a:r>
              <a:rPr lang="nl-NL" dirty="0"/>
              <a:t>- HIP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8"/>
            <a:r>
              <a:rPr lang="nl-NL" sz="3200" dirty="0" smtClean="0"/>
              <a:t>Gestrekte opname</a:t>
            </a:r>
            <a:endParaRPr lang="nl-NL" sz="32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67424"/>
            <a:ext cx="336232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67586"/>
            <a:ext cx="381952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616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Penn</a:t>
            </a:r>
            <a:r>
              <a:rPr lang="nl-NL" dirty="0"/>
              <a:t>- HIP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Distractie opname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76872"/>
            <a:ext cx="5404376" cy="35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89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Penn</a:t>
            </a:r>
            <a:r>
              <a:rPr lang="nl-NL" dirty="0"/>
              <a:t>- HIP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Compressie opname:</a:t>
            </a:r>
            <a:endParaRPr lang="nl-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57413"/>
            <a:ext cx="5256584" cy="350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579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Penn</a:t>
            </a:r>
            <a:r>
              <a:rPr lang="nl-NL" dirty="0" smtClean="0"/>
              <a:t>- HIP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Hoe gaat het in zijn werk?</a:t>
            </a:r>
          </a:p>
          <a:p>
            <a:r>
              <a:rPr lang="nl-NL" dirty="0" smtClean="0"/>
              <a:t>Hond krijgt lichte narcose.</a:t>
            </a:r>
          </a:p>
          <a:p>
            <a:r>
              <a:rPr lang="nl-NL" dirty="0" smtClean="0"/>
              <a:t>Opnames worden gemaakt.</a:t>
            </a:r>
          </a:p>
          <a:p>
            <a:r>
              <a:rPr lang="nl-NL" dirty="0" smtClean="0"/>
              <a:t>Beoordeling vindt plaats in de VS.</a:t>
            </a:r>
          </a:p>
          <a:p>
            <a:r>
              <a:rPr lang="nl-NL" dirty="0" smtClean="0"/>
              <a:t>Berekend wordt DI ( </a:t>
            </a:r>
            <a:r>
              <a:rPr lang="nl-NL" dirty="0" err="1" smtClean="0"/>
              <a:t>distraction</a:t>
            </a:r>
            <a:r>
              <a:rPr lang="nl-NL" dirty="0" smtClean="0"/>
              <a:t> index).</a:t>
            </a:r>
          </a:p>
          <a:p>
            <a:r>
              <a:rPr lang="nl-NL" dirty="0" smtClean="0"/>
              <a:t>Ligt tussen 0 en 1.</a:t>
            </a:r>
          </a:p>
          <a:p>
            <a:r>
              <a:rPr lang="nl-NL" dirty="0" smtClean="0"/>
              <a:t>Per ras verschillend.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000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Penn</a:t>
            </a:r>
            <a:r>
              <a:rPr lang="nl-NL" dirty="0" smtClean="0"/>
              <a:t>- HIP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Hoe gaat het in zijn werk?</a:t>
            </a:r>
          </a:p>
          <a:p>
            <a:endParaRPr lang="nl-NL" dirty="0"/>
          </a:p>
        </p:txBody>
      </p:sp>
      <p:sp>
        <p:nvSpPr>
          <p:cNvPr id="2" name="Rechthoek 1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http://www.kvgd-eersel.com/pennhip-dierenkliniek-eersel/video-pennhip-mainmenu-88.html</a:t>
            </a:r>
          </a:p>
        </p:txBody>
      </p:sp>
    </p:spTree>
    <p:extLst>
      <p:ext uri="{BB962C8B-B14F-4D97-AF65-F5344CB8AC3E}">
        <p14:creationId xmlns:p14="http://schemas.microsoft.com/office/powerpoint/2010/main" val="212795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Penn</a:t>
            </a:r>
            <a:r>
              <a:rPr lang="nl-NL" dirty="0" smtClean="0"/>
              <a:t>- HIP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Hoe gaat het in zijn werk?</a:t>
            </a:r>
          </a:p>
          <a:p>
            <a:r>
              <a:rPr lang="nl-NL" dirty="0" smtClean="0"/>
              <a:t>Hond krijgt lichte narcose.</a:t>
            </a:r>
          </a:p>
          <a:p>
            <a:r>
              <a:rPr lang="nl-NL" dirty="0" smtClean="0"/>
              <a:t>Opnames worden gemaakt.</a:t>
            </a:r>
          </a:p>
          <a:p>
            <a:r>
              <a:rPr lang="nl-NL" dirty="0" smtClean="0"/>
              <a:t>Beoordeling vindt plaats in de VS.</a:t>
            </a:r>
          </a:p>
          <a:p>
            <a:r>
              <a:rPr lang="nl-NL" dirty="0" smtClean="0"/>
              <a:t>Berekend wordt DI ( </a:t>
            </a:r>
            <a:r>
              <a:rPr lang="nl-NL" dirty="0" err="1" smtClean="0"/>
              <a:t>distraction</a:t>
            </a:r>
            <a:r>
              <a:rPr lang="nl-NL" dirty="0" smtClean="0"/>
              <a:t> index).</a:t>
            </a:r>
          </a:p>
          <a:p>
            <a:r>
              <a:rPr lang="nl-NL" dirty="0" smtClean="0"/>
              <a:t>Ligt tussen 0 en 1.</a:t>
            </a:r>
          </a:p>
          <a:p>
            <a:r>
              <a:rPr lang="nl-NL" dirty="0" smtClean="0"/>
              <a:t>Per ras verschillend.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795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Penn</a:t>
            </a:r>
            <a:r>
              <a:rPr lang="nl-NL" dirty="0" smtClean="0"/>
              <a:t>- HIP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nl-NL" dirty="0" err="1" smtClean="0"/>
              <a:t>Distraction</a:t>
            </a:r>
            <a:r>
              <a:rPr lang="nl-NL" dirty="0" smtClean="0"/>
              <a:t> index.</a:t>
            </a:r>
          </a:p>
          <a:p>
            <a:r>
              <a:rPr lang="nl-NL" dirty="0" smtClean="0"/>
              <a:t>Maat van speling in heupgewricht.</a:t>
            </a:r>
          </a:p>
          <a:p>
            <a:r>
              <a:rPr lang="nl-NL" dirty="0" smtClean="0"/>
              <a:t>Zegt iets over kans op HD.</a:t>
            </a:r>
          </a:p>
          <a:p>
            <a:r>
              <a:rPr lang="nl-NL" dirty="0" smtClean="0"/>
              <a:t>Hoe hoger de DI, des te groter de kans op HD.</a:t>
            </a:r>
          </a:p>
          <a:p>
            <a:r>
              <a:rPr lang="nl-NL" dirty="0" smtClean="0"/>
              <a:t>Onder 0,3: kans op HD zeer onwaarschijnlijk.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665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HD: oefenen!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 smtClean="0"/>
              <a:t>Oefen met je groep het positioneren en fixeren in “positie 1”.</a:t>
            </a:r>
          </a:p>
          <a:p>
            <a:pPr marL="0" indent="0" algn="ctr">
              <a:buNone/>
            </a:pPr>
            <a:r>
              <a:rPr lang="nl-NL" dirty="0" smtClean="0"/>
              <a:t>Let op: liggen de knieschijven precies midden in de </a:t>
            </a:r>
            <a:r>
              <a:rPr lang="nl-NL" dirty="0" err="1" smtClean="0"/>
              <a:t>femora</a:t>
            </a:r>
            <a:r>
              <a:rPr lang="nl-NL" dirty="0" smtClean="0"/>
              <a:t>? (meervoud van femur)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640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Elleboog</a:t>
            </a:r>
            <a:r>
              <a:rPr lang="nl-NL" dirty="0" smtClean="0"/>
              <a:t> dysplasie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Ontwikkelingsstoornissen in het kraakbeen van het ellebooggewricht kunnen leiden tot:</a:t>
            </a:r>
          </a:p>
          <a:p>
            <a:r>
              <a:rPr lang="nl-NL" b="1" dirty="0" smtClean="0"/>
              <a:t>OCD</a:t>
            </a:r>
            <a:r>
              <a:rPr lang="nl-NL" dirty="0" smtClean="0"/>
              <a:t>: 	</a:t>
            </a:r>
            <a:r>
              <a:rPr lang="nl-NL" dirty="0" err="1" smtClean="0"/>
              <a:t>osteochondrosis</a:t>
            </a:r>
            <a:r>
              <a:rPr lang="nl-NL" dirty="0" smtClean="0"/>
              <a:t> dissecans</a:t>
            </a:r>
          </a:p>
          <a:p>
            <a:r>
              <a:rPr lang="nl-NL" b="1" dirty="0" smtClean="0"/>
              <a:t>LPC:	</a:t>
            </a:r>
            <a:r>
              <a:rPr lang="nl-NL" dirty="0" smtClean="0"/>
              <a:t>los </a:t>
            </a:r>
            <a:r>
              <a:rPr lang="nl-NL" dirty="0" err="1" smtClean="0"/>
              <a:t>processus</a:t>
            </a:r>
            <a:r>
              <a:rPr lang="nl-NL" dirty="0" smtClean="0"/>
              <a:t> </a:t>
            </a:r>
            <a:r>
              <a:rPr lang="nl-NL" dirty="0" err="1" smtClean="0"/>
              <a:t>coronoïdeus</a:t>
            </a:r>
            <a:endParaRPr lang="nl-NL" dirty="0" smtClean="0"/>
          </a:p>
          <a:p>
            <a:r>
              <a:rPr lang="nl-NL" b="1" dirty="0" smtClean="0"/>
              <a:t>LPA:	</a:t>
            </a:r>
            <a:r>
              <a:rPr lang="nl-NL" dirty="0" smtClean="0"/>
              <a:t>los </a:t>
            </a:r>
            <a:r>
              <a:rPr lang="nl-NL" dirty="0" err="1" smtClean="0"/>
              <a:t>processus</a:t>
            </a:r>
            <a:r>
              <a:rPr lang="nl-NL" dirty="0" smtClean="0"/>
              <a:t> </a:t>
            </a:r>
            <a:r>
              <a:rPr lang="nl-NL" dirty="0" err="1" smtClean="0"/>
              <a:t>anconeus</a:t>
            </a:r>
            <a:endParaRPr lang="nl-NL" dirty="0" smtClean="0"/>
          </a:p>
          <a:p>
            <a:r>
              <a:rPr lang="nl-NL" b="1" dirty="0" smtClean="0"/>
              <a:t>Incongruentie:</a:t>
            </a:r>
            <a:r>
              <a:rPr lang="nl-NL" dirty="0" smtClean="0"/>
              <a:t> ellebooggewricht past niet, ellepijp te lang/kort </a:t>
            </a:r>
            <a:r>
              <a:rPr lang="nl-NL" dirty="0" err="1" smtClean="0"/>
              <a:t>t.o.v</a:t>
            </a:r>
            <a:r>
              <a:rPr lang="nl-NL" dirty="0" smtClean="0"/>
              <a:t> spaakbeen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338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Heupdysplasie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b="1" u="sng" dirty="0"/>
              <a:t>Aantonen:</a:t>
            </a:r>
            <a:r>
              <a:rPr lang="nl-NL" dirty="0"/>
              <a:t> </a:t>
            </a:r>
            <a:endParaRPr lang="nl-NL" dirty="0" smtClean="0"/>
          </a:p>
          <a:p>
            <a:r>
              <a:rPr lang="nl-NL" dirty="0" smtClean="0"/>
              <a:t>Ras predispositie</a:t>
            </a:r>
          </a:p>
          <a:p>
            <a:r>
              <a:rPr lang="nl-NL" dirty="0" smtClean="0"/>
              <a:t>Anamnese: wat merk je aan de hond: startkreupel, minder spelen, veel liggen, zwalkend lopen.</a:t>
            </a:r>
          </a:p>
          <a:p>
            <a:r>
              <a:rPr lang="nl-NL" dirty="0" smtClean="0"/>
              <a:t> </a:t>
            </a:r>
            <a:r>
              <a:rPr lang="nl-NL" dirty="0"/>
              <a:t>Lichamelijk onderzoek: overstrekken heupen; </a:t>
            </a:r>
            <a:r>
              <a:rPr lang="nl-NL" dirty="0" err="1"/>
              <a:t>ortholani</a:t>
            </a:r>
            <a:r>
              <a:rPr lang="nl-NL" dirty="0"/>
              <a:t> test; </a:t>
            </a:r>
            <a:endParaRPr lang="nl-NL" dirty="0" smtClean="0"/>
          </a:p>
          <a:p>
            <a:r>
              <a:rPr lang="nl-NL" dirty="0" smtClean="0"/>
              <a:t>Röntgenonderzoek: klassiek; </a:t>
            </a:r>
            <a:r>
              <a:rPr lang="nl-NL" dirty="0" err="1" smtClean="0"/>
              <a:t>Penn</a:t>
            </a:r>
            <a:r>
              <a:rPr lang="nl-NL" dirty="0" smtClean="0"/>
              <a:t> -HIP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580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Elleboog</a:t>
            </a:r>
            <a:r>
              <a:rPr lang="nl-NL" dirty="0"/>
              <a:t> dysplasie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Ontstaat bij jonge honden van grote rassen: snelle groei.</a:t>
            </a:r>
          </a:p>
          <a:p>
            <a:r>
              <a:rPr lang="nl-NL" dirty="0" smtClean="0"/>
              <a:t>Erfelijk: fokbeleid, net als bij HD röntgenfoto’s naar Raad van beheer.</a:t>
            </a:r>
          </a:p>
          <a:p>
            <a:r>
              <a:rPr lang="nl-NL" dirty="0" smtClean="0"/>
              <a:t>Verkeerde voeding: teveel mineralen, voedingssupplementen</a:t>
            </a:r>
          </a:p>
          <a:p>
            <a:r>
              <a:rPr lang="nl-NL" dirty="0" smtClean="0"/>
              <a:t>Overvoeding: te zwaar: overbelasting gewrichten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517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Elleboog</a:t>
            </a:r>
            <a:r>
              <a:rPr lang="nl-NL" dirty="0"/>
              <a:t> dysplasie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0" lvl="8" indent="0">
              <a:buNone/>
            </a:pPr>
            <a:r>
              <a:rPr lang="nl-NL" dirty="0" smtClean="0"/>
              <a:t>		a: </a:t>
            </a:r>
            <a:r>
              <a:rPr lang="nl-NL" dirty="0" err="1" smtClean="0"/>
              <a:t>humerus</a:t>
            </a:r>
            <a:endParaRPr lang="nl-NL" dirty="0" smtClean="0"/>
          </a:p>
          <a:p>
            <a:pPr marL="3657600" lvl="8" indent="0">
              <a:buNone/>
            </a:pPr>
            <a:r>
              <a:rPr lang="nl-NL" dirty="0"/>
              <a:t>	</a:t>
            </a:r>
            <a:r>
              <a:rPr lang="nl-NL" dirty="0" smtClean="0"/>
              <a:t>	b: radius</a:t>
            </a:r>
          </a:p>
          <a:p>
            <a:pPr marL="3657600" lvl="8" indent="0">
              <a:buNone/>
            </a:pPr>
            <a:r>
              <a:rPr lang="nl-NL" dirty="0"/>
              <a:t>	</a:t>
            </a:r>
            <a:r>
              <a:rPr lang="nl-NL" dirty="0" smtClean="0"/>
              <a:t>	c. </a:t>
            </a:r>
            <a:r>
              <a:rPr lang="nl-NL" dirty="0" err="1" smtClean="0"/>
              <a:t>ulna</a:t>
            </a:r>
            <a:r>
              <a:rPr lang="nl-NL" dirty="0" smtClean="0"/>
              <a:t>:</a:t>
            </a:r>
          </a:p>
          <a:p>
            <a:pPr marL="3657600" lvl="8" indent="0">
              <a:buNone/>
            </a:pPr>
            <a:r>
              <a:rPr lang="nl-NL" dirty="0"/>
              <a:t>	</a:t>
            </a:r>
            <a:r>
              <a:rPr lang="nl-NL" dirty="0" smtClean="0"/>
              <a:t>	d:LPA</a:t>
            </a:r>
          </a:p>
          <a:p>
            <a:pPr marL="3657600" lvl="8" indent="0">
              <a:buNone/>
            </a:pPr>
            <a:r>
              <a:rPr lang="nl-NL" dirty="0"/>
              <a:t>	</a:t>
            </a:r>
            <a:r>
              <a:rPr lang="nl-NL" dirty="0" smtClean="0"/>
              <a:t>	e:LPC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367678"/>
            <a:ext cx="5070953" cy="3573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34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Elleboog</a:t>
            </a:r>
            <a:r>
              <a:rPr lang="nl-NL" dirty="0"/>
              <a:t> dysplasie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dirty="0"/>
              <a:t>Aantonen: </a:t>
            </a:r>
          </a:p>
          <a:p>
            <a:r>
              <a:rPr lang="nl-NL" dirty="0"/>
              <a:t>Ras </a:t>
            </a:r>
            <a:r>
              <a:rPr lang="nl-NL" dirty="0" smtClean="0"/>
              <a:t>predispositie</a:t>
            </a:r>
          </a:p>
          <a:p>
            <a:r>
              <a:rPr lang="nl-NL" dirty="0" smtClean="0"/>
              <a:t>Leeftijd: eerste klachten ts 4 en 8 mnd.</a:t>
            </a:r>
            <a:endParaRPr lang="nl-NL" dirty="0"/>
          </a:p>
          <a:p>
            <a:r>
              <a:rPr lang="nl-NL" dirty="0"/>
              <a:t>Anamnese: wat merk je aan de hond: </a:t>
            </a:r>
            <a:r>
              <a:rPr lang="nl-NL" dirty="0" smtClean="0"/>
              <a:t>kreupel</a:t>
            </a:r>
            <a:r>
              <a:rPr lang="nl-NL" dirty="0"/>
              <a:t>, </a:t>
            </a:r>
            <a:r>
              <a:rPr lang="nl-NL" dirty="0" smtClean="0"/>
              <a:t>stijf na rust, kreupelheid verergert na beweging.</a:t>
            </a:r>
            <a:endParaRPr lang="nl-NL" dirty="0"/>
          </a:p>
          <a:p>
            <a:r>
              <a:rPr lang="nl-NL" dirty="0"/>
              <a:t> Lichamelijk onderzoek: </a:t>
            </a:r>
            <a:r>
              <a:rPr lang="nl-NL" dirty="0" smtClean="0"/>
              <a:t>pijn bij buigen, strekken of drukken op </a:t>
            </a:r>
            <a:r>
              <a:rPr lang="nl-NL" dirty="0" err="1" smtClean="0"/>
              <a:t>ellebo</a:t>
            </a:r>
            <a:r>
              <a:rPr lang="nl-NL" dirty="0" smtClean="0"/>
              <a:t>(o)g(en)</a:t>
            </a:r>
            <a:endParaRPr lang="nl-NL" dirty="0"/>
          </a:p>
          <a:p>
            <a:r>
              <a:rPr lang="nl-NL" dirty="0"/>
              <a:t>Röntgenonderzoek</a:t>
            </a:r>
            <a:r>
              <a:rPr lang="nl-NL" dirty="0" smtClean="0"/>
              <a:t>: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02513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Röntgen onderzoek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err="1" smtClean="0"/>
              <a:t>Elleboog</a:t>
            </a:r>
            <a:r>
              <a:rPr lang="nl-NL" dirty="0" smtClean="0"/>
              <a:t> met beginnende </a:t>
            </a:r>
            <a:r>
              <a:rPr lang="nl-NL" dirty="0" err="1" smtClean="0"/>
              <a:t>arthrose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err="1" smtClean="0"/>
              <a:t>Elleboog</a:t>
            </a:r>
            <a:r>
              <a:rPr lang="nl-NL" dirty="0" smtClean="0"/>
              <a:t> met ernstige </a:t>
            </a:r>
            <a:r>
              <a:rPr lang="nl-NL" dirty="0" err="1" smtClean="0"/>
              <a:t>arthrose;LPA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3716864" cy="390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04864"/>
            <a:ext cx="3744416" cy="393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40725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Osteochondrosis</a:t>
            </a:r>
            <a:r>
              <a:rPr lang="nl-NL" dirty="0" smtClean="0"/>
              <a:t> dissecans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http://www.vetsurgerycentral.com/shoulder.htm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008649"/>
            <a:ext cx="283845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2420888"/>
            <a:ext cx="4045897" cy="437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3299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Elleboog</a:t>
            </a:r>
            <a:r>
              <a:rPr lang="nl-NL" dirty="0"/>
              <a:t> dysplasie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/>
              <a:t>Behandeling:</a:t>
            </a:r>
          </a:p>
          <a:p>
            <a:r>
              <a:rPr lang="nl-NL" dirty="0" smtClean="0"/>
              <a:t>Pijnstillers</a:t>
            </a:r>
          </a:p>
          <a:p>
            <a:r>
              <a:rPr lang="nl-NL" dirty="0" smtClean="0"/>
              <a:t>Aangepast voederregime</a:t>
            </a:r>
          </a:p>
          <a:p>
            <a:r>
              <a:rPr lang="nl-NL" dirty="0" smtClean="0"/>
              <a:t>Beperkte beweging</a:t>
            </a:r>
          </a:p>
          <a:p>
            <a:r>
              <a:rPr lang="nl-NL" dirty="0" smtClean="0"/>
              <a:t>Chirurgisch: losse botstukjes verwijderen; </a:t>
            </a:r>
            <a:r>
              <a:rPr lang="nl-NL" dirty="0" err="1" smtClean="0"/>
              <a:t>arthrose</a:t>
            </a:r>
            <a:r>
              <a:rPr lang="nl-NL" dirty="0" smtClean="0"/>
              <a:t> verwijderen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81982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Behandeling.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Pijnstillers ( </a:t>
            </a:r>
            <a:r>
              <a:rPr lang="nl-NL" dirty="0" err="1" smtClean="0"/>
              <a:t>NSAID’s</a:t>
            </a:r>
            <a:r>
              <a:rPr lang="nl-NL" dirty="0" smtClean="0"/>
              <a:t>): </a:t>
            </a:r>
            <a:r>
              <a:rPr lang="nl-NL" dirty="0" err="1" smtClean="0"/>
              <a:t>Metacam</a:t>
            </a:r>
            <a:r>
              <a:rPr lang="nl-NL" dirty="0" smtClean="0"/>
              <a:t>, </a:t>
            </a:r>
            <a:r>
              <a:rPr lang="nl-NL" dirty="0" err="1" smtClean="0"/>
              <a:t>Trocoxil</a:t>
            </a:r>
            <a:r>
              <a:rPr lang="nl-NL" dirty="0" smtClean="0"/>
              <a:t>, </a:t>
            </a:r>
            <a:r>
              <a:rPr lang="nl-NL" dirty="0" err="1" smtClean="0"/>
              <a:t>Rimadyl</a:t>
            </a:r>
            <a:r>
              <a:rPr lang="nl-NL" dirty="0" smtClean="0"/>
              <a:t>.</a:t>
            </a:r>
          </a:p>
          <a:p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756" y="2204864"/>
            <a:ext cx="230505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671" y="3068960"/>
            <a:ext cx="2145786" cy="278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09543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4141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Behandeling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Aangepast voer met </a:t>
            </a:r>
            <a:r>
              <a:rPr lang="nl-NL" dirty="0" err="1" smtClean="0"/>
              <a:t>glucosamines</a:t>
            </a:r>
            <a:r>
              <a:rPr lang="nl-NL" dirty="0" smtClean="0"/>
              <a:t>, vetzuren en </a:t>
            </a:r>
            <a:r>
              <a:rPr lang="nl-NL" dirty="0" err="1" smtClean="0"/>
              <a:t>chondroïtinesulfaat</a:t>
            </a:r>
            <a:r>
              <a:rPr lang="nl-NL" dirty="0" smtClean="0"/>
              <a:t>. Bv. </a:t>
            </a:r>
            <a:r>
              <a:rPr lang="nl-NL" dirty="0" err="1" smtClean="0"/>
              <a:t>Hill’s</a:t>
            </a:r>
            <a:r>
              <a:rPr lang="nl-NL" dirty="0" smtClean="0"/>
              <a:t> J/D</a:t>
            </a:r>
            <a:endParaRPr lang="nl-N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2780928"/>
            <a:ext cx="1905000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3807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Behandeling</a:t>
            </a:r>
            <a:endParaRPr lang="nl-NL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1920" y="4437112"/>
            <a:ext cx="2621507" cy="174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NL" sz="1800" dirty="0" smtClean="0"/>
              <a:t>Aangepaste beweging: </a:t>
            </a:r>
          </a:p>
          <a:p>
            <a:endParaRPr lang="nl-NL" sz="1800" dirty="0" smtClean="0"/>
          </a:p>
          <a:p>
            <a:r>
              <a:rPr lang="nl-NL" sz="1800" dirty="0" smtClean="0"/>
              <a:t>Rechtlijnig: naast de fiets</a:t>
            </a:r>
            <a:endParaRPr lang="nl-NL" sz="1800" dirty="0"/>
          </a:p>
          <a:p>
            <a:endParaRPr lang="nl-NL" sz="1800" dirty="0" smtClean="0"/>
          </a:p>
          <a:p>
            <a:endParaRPr lang="nl-NL" sz="1800" dirty="0"/>
          </a:p>
          <a:p>
            <a:endParaRPr lang="nl-NL" sz="1800" dirty="0" smtClean="0"/>
          </a:p>
          <a:p>
            <a:endParaRPr lang="nl-NL" sz="1800" dirty="0"/>
          </a:p>
          <a:p>
            <a:endParaRPr lang="nl-NL" sz="1800" dirty="0" smtClean="0"/>
          </a:p>
          <a:p>
            <a:endParaRPr lang="nl-NL" sz="1800" dirty="0"/>
          </a:p>
          <a:p>
            <a:r>
              <a:rPr lang="nl-NL" sz="1800" dirty="0" smtClean="0"/>
              <a:t>Onbelast: zwemmen</a:t>
            </a:r>
          </a:p>
          <a:p>
            <a:endParaRPr lang="nl-NL" sz="1800" dirty="0"/>
          </a:p>
          <a:p>
            <a:endParaRPr lang="nl-NL" sz="1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12776"/>
            <a:ext cx="339535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7545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Behandeling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Zorg dat je hond niet te dik wordt!!</a:t>
            </a:r>
            <a:endParaRPr lang="nl-N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36912"/>
            <a:ext cx="2464668" cy="3006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16871"/>
            <a:ext cx="2736304" cy="3017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749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Raspredispositie</a:t>
            </a:r>
            <a:r>
              <a:rPr lang="nl-NL" dirty="0" smtClean="0"/>
              <a:t>: grote honden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604667"/>
            <a:ext cx="266429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2856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22288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658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Behandeling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Chirurgisch:</a:t>
            </a:r>
            <a:endParaRPr lang="nl-NL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20888"/>
            <a:ext cx="402310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636911"/>
            <a:ext cx="2932555" cy="216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0320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Raad van Beheer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Ellebogen </a:t>
            </a:r>
            <a:r>
              <a:rPr lang="nl-NL" dirty="0" err="1" smtClean="0"/>
              <a:t>mbv</a:t>
            </a:r>
            <a:r>
              <a:rPr lang="nl-NL" dirty="0" smtClean="0"/>
              <a:t> röntgenfoto’s checken op elleboogdysplasie.</a:t>
            </a:r>
          </a:p>
          <a:p>
            <a:r>
              <a:rPr lang="nl-NL" dirty="0" smtClean="0"/>
              <a:t>Meeste honden vanaf 18 </a:t>
            </a:r>
            <a:r>
              <a:rPr lang="nl-NL" dirty="0" err="1" smtClean="0"/>
              <a:t>mnd</a:t>
            </a:r>
            <a:r>
              <a:rPr lang="nl-NL" dirty="0" smtClean="0"/>
              <a:t>; aantal vanaf 1 jaar ( </a:t>
            </a:r>
            <a:r>
              <a:rPr lang="nl-NL" dirty="0" err="1" smtClean="0"/>
              <a:t>o.a</a:t>
            </a:r>
            <a:r>
              <a:rPr lang="nl-NL" dirty="0" smtClean="0"/>
              <a:t> .Labrador en Golden </a:t>
            </a:r>
            <a:r>
              <a:rPr lang="nl-NL" dirty="0" err="1" smtClean="0"/>
              <a:t>Retriever</a:t>
            </a:r>
            <a:r>
              <a:rPr lang="nl-NL" dirty="0" smtClean="0"/>
              <a:t>).</a:t>
            </a:r>
          </a:p>
          <a:p>
            <a:r>
              <a:rPr lang="nl-NL" dirty="0" smtClean="0"/>
              <a:t>Voor hoog risicorassen 4 opnames per </a:t>
            </a:r>
            <a:r>
              <a:rPr lang="nl-NL" dirty="0" err="1" smtClean="0"/>
              <a:t>elleboog</a:t>
            </a:r>
            <a:r>
              <a:rPr lang="nl-NL" dirty="0" smtClean="0"/>
              <a:t>.</a:t>
            </a:r>
          </a:p>
          <a:p>
            <a:r>
              <a:rPr lang="nl-NL" dirty="0" smtClean="0"/>
              <a:t>Andere rassen: 2 opnames per </a:t>
            </a:r>
            <a:r>
              <a:rPr lang="nl-NL" dirty="0" err="1" smtClean="0"/>
              <a:t>elleboog</a:t>
            </a:r>
            <a:r>
              <a:rPr lang="nl-NL" dirty="0" smtClean="0"/>
              <a:t>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84166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Raad van Beheer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u="sng" dirty="0" smtClean="0"/>
              <a:t>Beoordeling:</a:t>
            </a:r>
          </a:p>
          <a:p>
            <a:r>
              <a:rPr lang="nl-NL" dirty="0" smtClean="0"/>
              <a:t>Vrij</a:t>
            </a:r>
          </a:p>
          <a:p>
            <a:r>
              <a:rPr lang="nl-NL" dirty="0" smtClean="0"/>
              <a:t>Grensgeval </a:t>
            </a:r>
          </a:p>
          <a:p>
            <a:r>
              <a:rPr lang="nl-NL" dirty="0" smtClean="0"/>
              <a:t>Graad 1</a:t>
            </a:r>
          </a:p>
          <a:p>
            <a:r>
              <a:rPr lang="nl-NL" dirty="0" smtClean="0"/>
              <a:t>Graad 2</a:t>
            </a:r>
          </a:p>
          <a:p>
            <a:r>
              <a:rPr lang="nl-NL" dirty="0" smtClean="0"/>
              <a:t>Graad 3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68356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Opname posities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nl-NL" dirty="0" smtClean="0"/>
              <a:t>AP1 					AP2</a:t>
            </a:r>
            <a:endParaRPr lang="nl-NL" dirty="0"/>
          </a:p>
        </p:txBody>
      </p:sp>
      <p:pic>
        <p:nvPicPr>
          <p:cNvPr id="1026" name="Picture 2" descr="G:\Radiologie\Voorbeeld_ED_A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25" y="1821046"/>
            <a:ext cx="3420211" cy="456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Radiologie\Voorbeeld_ED_AP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00199"/>
            <a:ext cx="3435846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137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Opname posities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LM60:				LM90:</a:t>
            </a:r>
            <a:endParaRPr lang="nl-NL" dirty="0"/>
          </a:p>
        </p:txBody>
      </p:sp>
      <p:pic>
        <p:nvPicPr>
          <p:cNvPr id="2050" name="Picture 2" descr="G:\Radiologie\Voorbeeld_ED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70449"/>
            <a:ext cx="3325264" cy="443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Radiologie\Voorbeeld_ED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241622" y="2724659"/>
            <a:ext cx="4433685" cy="332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60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Gegevens.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b="1" dirty="0" smtClean="0"/>
              <a:t>Wat moet er op de foto staan voor je hem op kan sturen naar de Raad van Beheer?</a:t>
            </a:r>
          </a:p>
          <a:p>
            <a:endParaRPr lang="nl-NL" b="1" dirty="0" smtClean="0"/>
          </a:p>
          <a:p>
            <a:r>
              <a:rPr lang="nl-NL" dirty="0" smtClean="0"/>
              <a:t>Naam, adres, woonplaats eigenaar</a:t>
            </a:r>
          </a:p>
          <a:p>
            <a:r>
              <a:rPr lang="nl-NL" dirty="0" smtClean="0"/>
              <a:t>Datum opname</a:t>
            </a:r>
          </a:p>
          <a:p>
            <a:r>
              <a:rPr lang="nl-NL" dirty="0" smtClean="0"/>
              <a:t>Naam hond</a:t>
            </a:r>
          </a:p>
          <a:p>
            <a:r>
              <a:rPr lang="nl-NL" dirty="0" smtClean="0"/>
              <a:t>Geboortedatum hond</a:t>
            </a:r>
          </a:p>
          <a:p>
            <a:r>
              <a:rPr lang="nl-NL" dirty="0" smtClean="0"/>
              <a:t>Stamboeknummer hond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888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Einde</a:t>
            </a:r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68760"/>
            <a:ext cx="41529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00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Heupdysplasie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6" name="Bruce-Displasia[1].av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55650" y="908050"/>
            <a:ext cx="7189788" cy="539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5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Anamnese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Minder spelen, veel liggen.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(Start)kreupel:</a:t>
            </a:r>
            <a:endParaRPr lang="nl-N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19" y="2564904"/>
            <a:ext cx="3744416" cy="168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65104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397849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91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Lichamelijk onderzoek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Heupen overstrekken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err="1" smtClean="0"/>
              <a:t>Ortholani</a:t>
            </a:r>
            <a:r>
              <a:rPr lang="nl-NL" dirty="0" smtClean="0"/>
              <a:t> test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28897"/>
            <a:ext cx="2592287" cy="3083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145159"/>
            <a:ext cx="2592288" cy="3308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47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Röntgen foto’s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	Gezonde heupen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	HD heupen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264" y="2695882"/>
            <a:ext cx="428917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91" y="2695882"/>
            <a:ext cx="3580286" cy="303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492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Behandeling.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Pijnstillers ( </a:t>
            </a:r>
            <a:r>
              <a:rPr lang="nl-NL" dirty="0" err="1" smtClean="0"/>
              <a:t>NSAID’s</a:t>
            </a:r>
            <a:r>
              <a:rPr lang="nl-NL" dirty="0" smtClean="0"/>
              <a:t>): </a:t>
            </a:r>
            <a:r>
              <a:rPr lang="nl-NL" dirty="0" err="1" smtClean="0"/>
              <a:t>Metacam</a:t>
            </a:r>
            <a:r>
              <a:rPr lang="nl-NL" dirty="0" smtClean="0"/>
              <a:t>, </a:t>
            </a:r>
            <a:r>
              <a:rPr lang="nl-NL" dirty="0" err="1" smtClean="0"/>
              <a:t>Trocoxil</a:t>
            </a:r>
            <a:r>
              <a:rPr lang="nl-NL" dirty="0" smtClean="0"/>
              <a:t>, </a:t>
            </a:r>
            <a:r>
              <a:rPr lang="nl-NL" dirty="0" err="1" smtClean="0"/>
              <a:t>Rimadyl</a:t>
            </a:r>
            <a:r>
              <a:rPr lang="nl-NL" dirty="0" smtClean="0"/>
              <a:t>.</a:t>
            </a:r>
          </a:p>
          <a:p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756" y="2204864"/>
            <a:ext cx="230505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671" y="3068960"/>
            <a:ext cx="2145786" cy="278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09543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24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783</TotalTime>
  <Words>876</Words>
  <Application>Microsoft Office PowerPoint</Application>
  <PresentationFormat>Diavoorstelling (4:3)</PresentationFormat>
  <Paragraphs>209</Paragraphs>
  <Slides>46</Slides>
  <Notes>0</Notes>
  <HiddenSlides>0</HiddenSlides>
  <MMClips>1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46</vt:i4>
      </vt:variant>
    </vt:vector>
  </HeadingPairs>
  <TitlesOfParts>
    <vt:vector size="47" baseType="lpstr">
      <vt:lpstr>Kantoorthema</vt:lpstr>
      <vt:lpstr>Heup- en elleboog dysplasie</vt:lpstr>
      <vt:lpstr>Heupdysplasie</vt:lpstr>
      <vt:lpstr>Heupdysplasie</vt:lpstr>
      <vt:lpstr>Raspredispositie: grote honden</vt:lpstr>
      <vt:lpstr>Heupdysplasie </vt:lpstr>
      <vt:lpstr>Anamnese</vt:lpstr>
      <vt:lpstr>Lichamelijk onderzoek</vt:lpstr>
      <vt:lpstr>Röntgen foto’s</vt:lpstr>
      <vt:lpstr>Behandeling.</vt:lpstr>
      <vt:lpstr>Behandeling.</vt:lpstr>
      <vt:lpstr>Behandeling.</vt:lpstr>
      <vt:lpstr>Behandeling.</vt:lpstr>
      <vt:lpstr>HD- foto’s.</vt:lpstr>
      <vt:lpstr>HD- foto’s.</vt:lpstr>
      <vt:lpstr>HD- foto’s.</vt:lpstr>
      <vt:lpstr>Norbergwaarde</vt:lpstr>
      <vt:lpstr>Norbergwaarde</vt:lpstr>
      <vt:lpstr>Penn- HIP</vt:lpstr>
      <vt:lpstr>Penn- HIP</vt:lpstr>
      <vt:lpstr>Penn-HIP</vt:lpstr>
      <vt:lpstr>Penn- HIP</vt:lpstr>
      <vt:lpstr>Penn- HIP</vt:lpstr>
      <vt:lpstr>Penn- HIP</vt:lpstr>
      <vt:lpstr>Penn- HIP</vt:lpstr>
      <vt:lpstr>Penn- HIP</vt:lpstr>
      <vt:lpstr>Penn- HIP</vt:lpstr>
      <vt:lpstr>Penn- HIP</vt:lpstr>
      <vt:lpstr>HD: oefenen!</vt:lpstr>
      <vt:lpstr>Elleboog dysplasie </vt:lpstr>
      <vt:lpstr>Elleboog dysplasie</vt:lpstr>
      <vt:lpstr>Elleboog dysplasie</vt:lpstr>
      <vt:lpstr>Elleboog dysplasie</vt:lpstr>
      <vt:lpstr>Röntgen onderzoek</vt:lpstr>
      <vt:lpstr>Osteochondrosis dissecans</vt:lpstr>
      <vt:lpstr>Elleboog dysplasie</vt:lpstr>
      <vt:lpstr>Behandeling.</vt:lpstr>
      <vt:lpstr>Behandeling</vt:lpstr>
      <vt:lpstr>Behandeling</vt:lpstr>
      <vt:lpstr>Behandeling</vt:lpstr>
      <vt:lpstr>Behandeling </vt:lpstr>
      <vt:lpstr>Raad van Beheer</vt:lpstr>
      <vt:lpstr>Raad van Beheer</vt:lpstr>
      <vt:lpstr>Opname posities</vt:lpstr>
      <vt:lpstr>Opname posities</vt:lpstr>
      <vt:lpstr>Gegevens.</vt:lpstr>
      <vt:lpstr>Einde</vt:lpstr>
    </vt:vector>
  </TitlesOfParts>
  <Company>Aoc Groene Welle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Heup- en elleboog dysplasie</dc:title>
  <dc:creator>tack</dc:creator>
  <cp:lastModifiedBy>Administrator</cp:lastModifiedBy>
  <cp:revision>44</cp:revision>
  <dcterms:created xsi:type="dcterms:W3CDTF">2011-09-13T09:34:13Z</dcterms:created>
  <dcterms:modified xsi:type="dcterms:W3CDTF">2013-09-22T12:10:18Z</dcterms:modified>
</cp:coreProperties>
</file>